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37" autoAdjust="0"/>
  </p:normalViewPr>
  <p:slideViewPr>
    <p:cSldViewPr snapToGrid="0">
      <p:cViewPr>
        <p:scale>
          <a:sx n="66" d="100"/>
          <a:sy n="66" d="100"/>
        </p:scale>
        <p:origin x="1301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5794B-9B29-4155-80F8-6B1CA4A24564}" type="doc">
      <dgm:prSet loTypeId="urn:microsoft.com/office/officeart/2005/8/layout/hierarchy1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5D18321-5CD5-46BA-B7BE-E33C096E08B1}">
      <dgm:prSet/>
      <dgm:spPr/>
      <dgm:t>
        <a:bodyPr/>
        <a:lstStyle/>
        <a:p>
          <a:r>
            <a:rPr lang="en-US" b="0" i="0" dirty="0"/>
            <a:t>Makes recommendations to individual users by incorporating their specific preferences. </a:t>
          </a:r>
          <a:endParaRPr lang="en-US" dirty="0"/>
        </a:p>
      </dgm:t>
    </dgm:pt>
    <dgm:pt modelId="{D9414C8C-CD93-4C0D-B69E-FFEF9143B764}" type="parTrans" cxnId="{B1FF613C-C1BA-468E-A7E3-5E4D32BB7805}">
      <dgm:prSet/>
      <dgm:spPr/>
      <dgm:t>
        <a:bodyPr/>
        <a:lstStyle/>
        <a:p>
          <a:endParaRPr lang="en-US"/>
        </a:p>
      </dgm:t>
    </dgm:pt>
    <dgm:pt modelId="{FFDB5CC9-1D9E-4D52-8915-419A2B90F409}" type="sibTrans" cxnId="{B1FF613C-C1BA-468E-A7E3-5E4D32BB7805}">
      <dgm:prSet/>
      <dgm:spPr/>
      <dgm:t>
        <a:bodyPr/>
        <a:lstStyle/>
        <a:p>
          <a:endParaRPr lang="en-US"/>
        </a:p>
      </dgm:t>
    </dgm:pt>
    <dgm:pt modelId="{E284E1A1-D5CA-4E6F-B38C-F9EFA6F7651D}">
      <dgm:prSet/>
      <dgm:spPr/>
      <dgm:t>
        <a:bodyPr/>
        <a:lstStyle/>
        <a:p>
          <a:r>
            <a:rPr lang="en-US"/>
            <a:t>A</a:t>
          </a:r>
          <a:r>
            <a:rPr lang="en-US" b="0" i="0"/>
            <a:t>ims to provide highly personalized recommendations by considering each user's unique rating patterns and preferences.</a:t>
          </a:r>
          <a:endParaRPr lang="en-US"/>
        </a:p>
      </dgm:t>
    </dgm:pt>
    <dgm:pt modelId="{73B4DDB1-E3DE-4334-8167-F8F85B6F2AB5}" type="parTrans" cxnId="{F0F14EEE-3E31-4744-B24E-3810727861A8}">
      <dgm:prSet/>
      <dgm:spPr/>
      <dgm:t>
        <a:bodyPr/>
        <a:lstStyle/>
        <a:p>
          <a:endParaRPr lang="en-US"/>
        </a:p>
      </dgm:t>
    </dgm:pt>
    <dgm:pt modelId="{D5D4E904-7FAE-4343-A9EA-FAB9569CCC55}" type="sibTrans" cxnId="{F0F14EEE-3E31-4744-B24E-3810727861A8}">
      <dgm:prSet/>
      <dgm:spPr/>
      <dgm:t>
        <a:bodyPr/>
        <a:lstStyle/>
        <a:p>
          <a:endParaRPr lang="en-US"/>
        </a:p>
      </dgm:t>
    </dgm:pt>
    <dgm:pt modelId="{A2D6610D-BA7E-4AC3-A6C4-3D4534FEFE96}" type="pres">
      <dgm:prSet presAssocID="{3C75794B-9B29-4155-80F8-6B1CA4A245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C09ED6-C32E-4BA6-9273-F2F80E39AE07}" type="pres">
      <dgm:prSet presAssocID="{A5D18321-5CD5-46BA-B7BE-E33C096E08B1}" presName="hierRoot1" presStyleCnt="0"/>
      <dgm:spPr/>
    </dgm:pt>
    <dgm:pt modelId="{94439F84-CDF2-480C-8652-87A3E7139EF5}" type="pres">
      <dgm:prSet presAssocID="{A5D18321-5CD5-46BA-B7BE-E33C096E08B1}" presName="composite" presStyleCnt="0"/>
      <dgm:spPr/>
    </dgm:pt>
    <dgm:pt modelId="{8F88AB37-A073-43E0-B5BC-01BF17633AAA}" type="pres">
      <dgm:prSet presAssocID="{A5D18321-5CD5-46BA-B7BE-E33C096E08B1}" presName="background" presStyleLbl="node0" presStyleIdx="0" presStyleCnt="2"/>
      <dgm:spPr/>
    </dgm:pt>
    <dgm:pt modelId="{1D0D3528-7A5B-4E0F-BD31-55BAFDA55A9A}" type="pres">
      <dgm:prSet presAssocID="{A5D18321-5CD5-46BA-B7BE-E33C096E08B1}" presName="text" presStyleLbl="fgAcc0" presStyleIdx="0" presStyleCnt="2">
        <dgm:presLayoutVars>
          <dgm:chPref val="3"/>
        </dgm:presLayoutVars>
      </dgm:prSet>
      <dgm:spPr/>
    </dgm:pt>
    <dgm:pt modelId="{C77B25F1-465B-465D-9302-376B3BB1833D}" type="pres">
      <dgm:prSet presAssocID="{A5D18321-5CD5-46BA-B7BE-E33C096E08B1}" presName="hierChild2" presStyleCnt="0"/>
      <dgm:spPr/>
    </dgm:pt>
    <dgm:pt modelId="{BCA9251F-4727-4B69-A3B4-F192A8B503C6}" type="pres">
      <dgm:prSet presAssocID="{E284E1A1-D5CA-4E6F-B38C-F9EFA6F7651D}" presName="hierRoot1" presStyleCnt="0"/>
      <dgm:spPr/>
    </dgm:pt>
    <dgm:pt modelId="{FB979801-F92A-4FC5-87B0-8D733D1C5B41}" type="pres">
      <dgm:prSet presAssocID="{E284E1A1-D5CA-4E6F-B38C-F9EFA6F7651D}" presName="composite" presStyleCnt="0"/>
      <dgm:spPr/>
    </dgm:pt>
    <dgm:pt modelId="{3A4E065A-158F-4E7D-A724-1046235CF865}" type="pres">
      <dgm:prSet presAssocID="{E284E1A1-D5CA-4E6F-B38C-F9EFA6F7651D}" presName="background" presStyleLbl="node0" presStyleIdx="1" presStyleCnt="2"/>
      <dgm:spPr/>
    </dgm:pt>
    <dgm:pt modelId="{002E0D7C-BA9C-4482-A0D1-0F619CC3DDFD}" type="pres">
      <dgm:prSet presAssocID="{E284E1A1-D5CA-4E6F-B38C-F9EFA6F7651D}" presName="text" presStyleLbl="fgAcc0" presStyleIdx="1" presStyleCnt="2">
        <dgm:presLayoutVars>
          <dgm:chPref val="3"/>
        </dgm:presLayoutVars>
      </dgm:prSet>
      <dgm:spPr/>
    </dgm:pt>
    <dgm:pt modelId="{7BF34ECF-C694-478A-895B-AF511155A2F8}" type="pres">
      <dgm:prSet presAssocID="{E284E1A1-D5CA-4E6F-B38C-F9EFA6F7651D}" presName="hierChild2" presStyleCnt="0"/>
      <dgm:spPr/>
    </dgm:pt>
  </dgm:ptLst>
  <dgm:cxnLst>
    <dgm:cxn modelId="{B1FF613C-C1BA-468E-A7E3-5E4D32BB7805}" srcId="{3C75794B-9B29-4155-80F8-6B1CA4A24564}" destId="{A5D18321-5CD5-46BA-B7BE-E33C096E08B1}" srcOrd="0" destOrd="0" parTransId="{D9414C8C-CD93-4C0D-B69E-FFEF9143B764}" sibTransId="{FFDB5CC9-1D9E-4D52-8915-419A2B90F409}"/>
    <dgm:cxn modelId="{D8B31550-07B9-4F5F-8340-CE1048DE0D14}" type="presOf" srcId="{A5D18321-5CD5-46BA-B7BE-E33C096E08B1}" destId="{1D0D3528-7A5B-4E0F-BD31-55BAFDA55A9A}" srcOrd="0" destOrd="0" presId="urn:microsoft.com/office/officeart/2005/8/layout/hierarchy1"/>
    <dgm:cxn modelId="{86F03A91-D804-4A56-8E98-CD4357332172}" type="presOf" srcId="{3C75794B-9B29-4155-80F8-6B1CA4A24564}" destId="{A2D6610D-BA7E-4AC3-A6C4-3D4534FEFE96}" srcOrd="0" destOrd="0" presId="urn:microsoft.com/office/officeart/2005/8/layout/hierarchy1"/>
    <dgm:cxn modelId="{CC843FC0-7AA7-4D57-9141-3245993982D4}" type="presOf" srcId="{E284E1A1-D5CA-4E6F-B38C-F9EFA6F7651D}" destId="{002E0D7C-BA9C-4482-A0D1-0F619CC3DDFD}" srcOrd="0" destOrd="0" presId="urn:microsoft.com/office/officeart/2005/8/layout/hierarchy1"/>
    <dgm:cxn modelId="{F0F14EEE-3E31-4744-B24E-3810727861A8}" srcId="{3C75794B-9B29-4155-80F8-6B1CA4A24564}" destId="{E284E1A1-D5CA-4E6F-B38C-F9EFA6F7651D}" srcOrd="1" destOrd="0" parTransId="{73B4DDB1-E3DE-4334-8167-F8F85B6F2AB5}" sibTransId="{D5D4E904-7FAE-4343-A9EA-FAB9569CCC55}"/>
    <dgm:cxn modelId="{AA5BE487-2C0E-4D73-BE20-EEBCF169B794}" type="presParOf" srcId="{A2D6610D-BA7E-4AC3-A6C4-3D4534FEFE96}" destId="{3EC09ED6-C32E-4BA6-9273-F2F80E39AE07}" srcOrd="0" destOrd="0" presId="urn:microsoft.com/office/officeart/2005/8/layout/hierarchy1"/>
    <dgm:cxn modelId="{05DC7556-65EB-40A9-A775-ADB188367ADE}" type="presParOf" srcId="{3EC09ED6-C32E-4BA6-9273-F2F80E39AE07}" destId="{94439F84-CDF2-480C-8652-87A3E7139EF5}" srcOrd="0" destOrd="0" presId="urn:microsoft.com/office/officeart/2005/8/layout/hierarchy1"/>
    <dgm:cxn modelId="{C74170AE-8EB3-44CF-B1DB-01129EB48BAF}" type="presParOf" srcId="{94439F84-CDF2-480C-8652-87A3E7139EF5}" destId="{8F88AB37-A073-43E0-B5BC-01BF17633AAA}" srcOrd="0" destOrd="0" presId="urn:microsoft.com/office/officeart/2005/8/layout/hierarchy1"/>
    <dgm:cxn modelId="{B0CC67D5-B5C4-4AFE-AF3D-3E60E82867DE}" type="presParOf" srcId="{94439F84-CDF2-480C-8652-87A3E7139EF5}" destId="{1D0D3528-7A5B-4E0F-BD31-55BAFDA55A9A}" srcOrd="1" destOrd="0" presId="urn:microsoft.com/office/officeart/2005/8/layout/hierarchy1"/>
    <dgm:cxn modelId="{80F8A3BD-EF68-48B6-8160-A31C2E04B95A}" type="presParOf" srcId="{3EC09ED6-C32E-4BA6-9273-F2F80E39AE07}" destId="{C77B25F1-465B-465D-9302-376B3BB1833D}" srcOrd="1" destOrd="0" presId="urn:microsoft.com/office/officeart/2005/8/layout/hierarchy1"/>
    <dgm:cxn modelId="{25B4B83C-98F8-4B5F-817E-FE5EB6AB9995}" type="presParOf" srcId="{A2D6610D-BA7E-4AC3-A6C4-3D4534FEFE96}" destId="{BCA9251F-4727-4B69-A3B4-F192A8B503C6}" srcOrd="1" destOrd="0" presId="urn:microsoft.com/office/officeart/2005/8/layout/hierarchy1"/>
    <dgm:cxn modelId="{DBE25F4B-2E82-4BFB-9DDF-7DF9F440783D}" type="presParOf" srcId="{BCA9251F-4727-4B69-A3B4-F192A8B503C6}" destId="{FB979801-F92A-4FC5-87B0-8D733D1C5B41}" srcOrd="0" destOrd="0" presId="urn:microsoft.com/office/officeart/2005/8/layout/hierarchy1"/>
    <dgm:cxn modelId="{D2B457F3-E494-46EF-8FBD-6CF7B1CB98AC}" type="presParOf" srcId="{FB979801-F92A-4FC5-87B0-8D733D1C5B41}" destId="{3A4E065A-158F-4E7D-A724-1046235CF865}" srcOrd="0" destOrd="0" presId="urn:microsoft.com/office/officeart/2005/8/layout/hierarchy1"/>
    <dgm:cxn modelId="{D86C671B-22F0-45EF-BAAB-E73B0E43AF23}" type="presParOf" srcId="{FB979801-F92A-4FC5-87B0-8D733D1C5B41}" destId="{002E0D7C-BA9C-4482-A0D1-0F619CC3DDFD}" srcOrd="1" destOrd="0" presId="urn:microsoft.com/office/officeart/2005/8/layout/hierarchy1"/>
    <dgm:cxn modelId="{DC14FE97-3B96-44FB-8C2A-36552676079D}" type="presParOf" srcId="{BCA9251F-4727-4B69-A3B4-F192A8B503C6}" destId="{7BF34ECF-C694-478A-895B-AF511155A2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8AB37-A073-43E0-B5BC-01BF17633AAA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D3528-7A5B-4E0F-BD31-55BAFDA55A9A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Makes recommendations to individual users by incorporating their specific preferences. </a:t>
          </a:r>
          <a:endParaRPr lang="en-US" sz="2800" kern="1200" dirty="0"/>
        </a:p>
      </dsp:txBody>
      <dsp:txXfrm>
        <a:off x="696297" y="538547"/>
        <a:ext cx="4171627" cy="2590157"/>
      </dsp:txXfrm>
    </dsp:sp>
    <dsp:sp modelId="{3A4E065A-158F-4E7D-A724-1046235CF865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E0D7C-BA9C-4482-A0D1-0F619CC3DDFD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</a:t>
          </a:r>
          <a:r>
            <a:rPr lang="en-US" sz="2800" b="0" i="0" kern="1200"/>
            <a:t>ims to provide highly personalized recommendations by considering each user's unique rating patterns and preferences.</a:t>
          </a:r>
          <a:endParaRPr lang="en-US" sz="2800" kern="1200"/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BF31D-A37A-424D-AA41-3E5DE8A6C054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D97FC-BD70-47B2-B002-92BBC43FC6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853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97FC-BD70-47B2-B002-92BBC43FC65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3690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97FC-BD70-47B2-B002-92BBC43FC65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98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D97FC-BD70-47B2-B002-92BBC43FC65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93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F2C6-1874-EE6A-3EC5-2D6D18BA3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36EFA-8FD8-7A0F-7596-3872FD962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2DF7-A6AF-F71B-6F04-5E608E1F2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CB03F-1166-C65A-6239-991BB2A9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1F979-059A-D490-90ED-55CF3B271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54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CC8D-9B49-7FF8-20CF-A48B5B5F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080EB0-1CB1-E017-34E7-EFAD47C9E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0582B-49F7-232A-6FD2-7BFA6438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0A635-9C4E-D137-C92C-01F5963A3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CF49E-847A-3091-3543-BD044F45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997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AB1DF9-5663-C9E3-485B-432DEB59D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8AD26-9BE9-1FA0-4E0E-D42CDCFB3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C74DE-25F7-9C23-0AEC-4AF4EC79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C4FF9-0553-4A5F-47E6-252E378C3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3C23-BDDE-CB71-4585-8BD7AC2B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529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2D2D-E155-6754-FEF9-9A1D621E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AD51-3F41-0731-50E2-2C012ADE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D6E07-EF2E-B4BB-EE9C-65B7DED7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0505-F727-BB34-E941-B703F50D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5CEEC-4578-D998-85AE-736DCE2F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60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25EC-83BD-125F-E51E-C112BF33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1BF8B-3C18-1ACB-BF72-F08F59A7E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9AD1D-6A72-B691-6436-9BAC9BD9C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4ECA1-AC81-F688-53BE-06BA9E21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D0765-3B19-C873-ABA2-711EE6D04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806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BC78-31E5-5B33-850F-D5A28478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8847-283F-742F-06A4-07B26FBDB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75273-D480-B737-8C18-3B0DB7EBA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62795-6C34-DC98-E4E4-68AAA0DB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B65ED-7593-E202-F082-017083F8B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85557-D6FD-2926-BD94-FA3D55EE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511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7C88-079F-F279-4611-CA83C7F2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92C45-4471-B12E-D65D-DD587E176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970BB-59C0-48B0-6747-0F4A4CDC4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2778B-E21B-5F4B-A3DD-AAED6E15E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5DA51-82C3-5FBD-4B64-C9DF785C7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39742-A31C-CCF1-98C8-F3764327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354768-78CD-FC13-5CF7-384DBD19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F3806-9AAC-6711-A40A-79F77540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25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9AD3-F479-9D72-0731-331C9F01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980F3-2342-0236-C17A-76FCD410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BC45B-CA94-4D0C-FC33-15C8FF2A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F07CF-35E7-0F09-2D8F-D5C03AF4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460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A5DFA-E2DD-1532-0798-8960280A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8447A-0BB5-BC61-A7EC-4B06CB5F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A100A-DA33-162D-7C0E-6DEA7972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65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F7C3-53B0-E197-8B2B-D7704966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EE5B-0FCA-53D9-1F55-0CEC45BC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F5E-E8CE-6FAE-322D-27F428C2E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3E258-09C7-958A-6584-E253FD75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DBB8E-9060-D3B4-1985-2570735E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7D02D-BC8E-AF75-0DD1-4FF9846E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981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6760-07D8-4184-84A6-ED1D45CB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6160A-03A7-FFCB-D134-B578052AA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2FD64-C49E-1880-0833-BA958B293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B12DC-A699-4682-105C-8888398D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75780-305A-3213-3C09-D29A3754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7200F-5215-46F6-7C7D-1FB28D0A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155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9CB8F-731E-38DF-FFB9-A391D21CA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10E24-1086-35E3-8FE2-AC3111D11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F483E-F559-FB5E-5933-D923F2786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C0437-CCC6-4605-BB4E-3EA5AE429E0B}" type="datetimeFigureOut">
              <a:rPr lang="en-AU" smtClean="0"/>
              <a:t>11/06/2023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2AC57-BCED-7DF9-8905-4E1591BFF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6985-3843-8F3B-C862-284FC721E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466F6-89C1-43EB-9BD1-8D2CE0A70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450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FDBA7-729B-4A2E-D3E9-6AD5D9A2B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AU" sz="8000" dirty="0"/>
              <a:t>Slope One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03B4B-BE2B-5A58-9D1F-05E408A26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688" y="1553518"/>
            <a:ext cx="9910295" cy="1281733"/>
          </a:xfrm>
        </p:spPr>
        <p:txBody>
          <a:bodyPr anchor="b">
            <a:normAutofit/>
          </a:bodyPr>
          <a:lstStyle/>
          <a:p>
            <a:pPr algn="l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B10674A6-3C9E-79A9-D007-DCAF0C479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710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3"/>
    </mc:Choice>
    <mc:Fallback>
      <p:transition spd="slow" advTm="9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EDCC5D-8B8A-40DB-BE90-A3AA27C6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20081-61B4-9095-3ACC-09A936B2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AU" sz="4200" dirty="0"/>
              <a:t>Personalized Weighted Slope One in Assignment3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D84B4D-007D-032A-7A48-810E35153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0738" y="3649934"/>
            <a:ext cx="8289586" cy="795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C0ECF-2CB8-0E15-15DA-5B82B8E81ABB}"/>
              </a:ext>
            </a:extLst>
          </p:cNvPr>
          <p:cNvSpPr txBox="1"/>
          <p:nvPr/>
        </p:nvSpPr>
        <p:spPr>
          <a:xfrm>
            <a:off x="1352475" y="2902912"/>
            <a:ext cx="8878497" cy="39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8408">
              <a:spcAft>
                <a:spcPts val="600"/>
              </a:spcAft>
            </a:pPr>
            <a:r>
              <a:rPr lang="en-AU" sz="192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Centered</a:t>
            </a:r>
            <a:r>
              <a:rPr lang="en-AU" sz="192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Cosine Similarity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910FE-26AE-80F6-553F-7CCBAB862056}"/>
              </a:ext>
            </a:extLst>
          </p:cNvPr>
          <p:cNvSpPr txBox="1"/>
          <p:nvPr/>
        </p:nvSpPr>
        <p:spPr>
          <a:xfrm>
            <a:off x="1556212" y="5013235"/>
            <a:ext cx="9508652" cy="762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78408">
              <a:spcAft>
                <a:spcPts val="600"/>
              </a:spcAft>
            </a:pPr>
            <a:r>
              <a:rPr lang="en-US" sz="1926" kern="1200" dirty="0">
                <a:solidFill>
                  <a:srgbClr val="1C1D20"/>
                </a:solidFill>
                <a:latin typeface="+mn-lt"/>
                <a:ea typeface="+mn-ea"/>
                <a:cs typeface="+mn-cs"/>
              </a:rPr>
              <a:t>where, lambda is predefined value between 0 and 1</a:t>
            </a:r>
            <a:endParaRPr lang="en-US" sz="1926" dirty="0">
              <a:solidFill>
                <a:srgbClr val="1C1D20"/>
              </a:solidFill>
            </a:endParaRPr>
          </a:p>
          <a:p>
            <a:pPr defTabSz="978408">
              <a:spcAft>
                <a:spcPts val="600"/>
              </a:spcAft>
            </a:pPr>
            <a:r>
              <a:rPr lang="en-US" sz="1926" kern="1200" dirty="0">
                <a:solidFill>
                  <a:srgbClr val="1C1D20"/>
                </a:solidFill>
                <a:latin typeface="+mn-lt"/>
                <a:ea typeface="+mn-ea"/>
                <a:cs typeface="+mn-cs"/>
              </a:rPr>
              <a:t>sim(</a:t>
            </a:r>
            <a:r>
              <a:rPr lang="en-US" sz="1926" kern="1200" dirty="0" err="1">
                <a:solidFill>
                  <a:srgbClr val="1C1D20"/>
                </a:solidFill>
                <a:latin typeface="+mn-lt"/>
                <a:ea typeface="+mn-ea"/>
                <a:cs typeface="+mn-cs"/>
              </a:rPr>
              <a:t>u,u</a:t>
            </a:r>
            <a:r>
              <a:rPr lang="en-US" sz="1926" kern="1200" dirty="0">
                <a:solidFill>
                  <a:srgbClr val="1C1D20"/>
                </a:solidFill>
                <a:latin typeface="+mn-lt"/>
                <a:ea typeface="+mn-ea"/>
                <a:cs typeface="+mn-cs"/>
              </a:rPr>
              <a:t>') is cosine similarity of current user u' and other users u. </a:t>
            </a:r>
            <a:endParaRPr lang="en-US" sz="1800" dirty="0">
              <a:solidFill>
                <a:srgbClr val="1C1D20"/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FD384A6-04FE-71AA-5825-619B714B0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410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49"/>
    </mc:Choice>
    <mc:Fallback>
      <p:transition spd="slow" advTm="25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7694-9808-FCEB-F429-604DCA7C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lambda affects the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FEA977-D07B-4DF4-70B0-8BC16E1FF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0030" y="2438400"/>
            <a:ext cx="8708034" cy="835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D1E85-D4C7-CC41-281F-52A287FD7BDE}"/>
              </a:ext>
            </a:extLst>
          </p:cNvPr>
          <p:cNvSpPr txBox="1"/>
          <p:nvPr/>
        </p:nvSpPr>
        <p:spPr>
          <a:xfrm>
            <a:off x="1280160" y="4021316"/>
            <a:ext cx="960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deviation consists of 2 parts where,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Left part represents Slope one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Right part represents deviation of user based collaborative filtering.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lambda is high, then the recommendation will be more item- item based </a:t>
            </a:r>
            <a:r>
              <a:rPr lang="en-AU" dirty="0" err="1"/>
              <a:t>i.e</a:t>
            </a:r>
            <a:r>
              <a:rPr lang="en-AU" dirty="0"/>
              <a:t> it will be predict based on the current items rating by different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lambda is low, then the recommendation will be more personalized </a:t>
            </a:r>
            <a:r>
              <a:rPr lang="en-AU" dirty="0" err="1"/>
              <a:t>i.e</a:t>
            </a:r>
            <a:r>
              <a:rPr lang="en-AU" dirty="0"/>
              <a:t> it will predict ratings based on current users behaviour.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5C9E13F-17B7-EE20-94F7-0E405F5E8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695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33"/>
    </mc:Choice>
    <mc:Fallback>
      <p:transition spd="slow" advTm="58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41F1-38E0-B2BC-9150-864BE595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0F22-2A7A-57E0-C568-A0FE26F7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Slope One follows the item – item based recommendation system which is simpler and efficient. </a:t>
            </a:r>
          </a:p>
          <a:p>
            <a:r>
              <a:rPr lang="en-AU" dirty="0"/>
              <a:t>when we introduce weighted Slope one approach it can be seen that it helps to personalize the user preferences by using weights.</a:t>
            </a:r>
          </a:p>
          <a:p>
            <a:r>
              <a:rPr lang="en-AU" dirty="0"/>
              <a:t>Personalized Weighted Slope combines the cosine </a:t>
            </a:r>
            <a:r>
              <a:rPr lang="en-AU" dirty="0" err="1"/>
              <a:t>centered</a:t>
            </a:r>
            <a:r>
              <a:rPr lang="en-AU" dirty="0"/>
              <a:t> similarity with the concept of Slope One to give more personalized rating.</a:t>
            </a:r>
          </a:p>
          <a:p>
            <a:endParaRPr lang="en-AU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708797A-2284-53EF-4C4B-3841F1A36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629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67"/>
    </mc:Choice>
    <mc:Fallback>
      <p:transition spd="slow" advTm="30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4D82-4958-4A55-E450-AC2776EF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A8DC1-79E9-3A85-79BB-8FABB1AD9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800" b="0" dirty="0">
                <a:effectLst/>
                <a:latin typeface="Times New Roman" panose="02020603050405020304" pitchFamily="18" charset="0"/>
              </a:rPr>
              <a:t>Reference list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Lemire, D. and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Maclachlan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A. (2008). Slope One Predictors for Online Rating-Based Collaborative Filtering. </a:t>
            </a:r>
            <a:r>
              <a:rPr lang="en-US" sz="1800" i="1" dirty="0" err="1">
                <a:effectLst/>
                <a:latin typeface="Times New Roman" panose="02020603050405020304" pitchFamily="18" charset="0"/>
              </a:rPr>
              <a:t>arXiv:cs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/0702144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[online] Available at: https://arxiv.org/abs/cs/0702144.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Tieu, B. and Ye, B. (2015).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Implementation and Evaluation of a Recommender System Based on the Slope One and the Weighted Slope One Algorithm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[online] Available at: http://www.diva-portal.org/smash/get/diva2:811049/FULLTEXT01.pdf [Accessed 11 Jun. 2023].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Zhao, Z. and Zhang, J. (2018).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Weighted Slope One Algorithm Optimization Based on User Similarity and Item Similarity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[online] IEEE Xplore.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doi:https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://doi.org/10.1109/FSKD.2018.8686857.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861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10C15-4BE7-2E6A-E57C-38C80E00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AU" sz="3600"/>
              <a:t>Slope One Schema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06325-D9CF-4310-DE8A-37177C04B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AU" sz="1800"/>
              <a:t>Collaborative Filtering Algorithm</a:t>
            </a:r>
          </a:p>
          <a:p>
            <a:r>
              <a:rPr lang="en-AU" sz="1800"/>
              <a:t>Predicting how a User will rate a given item based on other user ratings.</a:t>
            </a:r>
          </a:p>
          <a:p>
            <a:r>
              <a:rPr lang="en-AU" sz="1800"/>
              <a:t>Accounts both information  </a:t>
            </a:r>
          </a:p>
          <a:p>
            <a:pPr lvl="1"/>
            <a:r>
              <a:rPr lang="en-AU" sz="1800"/>
              <a:t>other users who rated the same item </a:t>
            </a:r>
          </a:p>
          <a:p>
            <a:pPr lvl="1"/>
            <a:r>
              <a:rPr lang="en-AU" sz="1800"/>
              <a:t>other items rated by the same user</a:t>
            </a:r>
          </a:p>
          <a:p>
            <a:r>
              <a:rPr lang="en-AU" sz="1800"/>
              <a:t>Simple and Efficient</a:t>
            </a:r>
          </a:p>
          <a:p>
            <a:r>
              <a:rPr lang="en-AU" sz="1800"/>
              <a:t>Produces accurate recommendations</a:t>
            </a:r>
          </a:p>
          <a:p>
            <a:endParaRPr lang="en-AU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1973-5254-D1A0-C786-15A909062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449" y="1944913"/>
            <a:ext cx="5628018" cy="2935733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7745124F-BD0B-AB18-1855-CD1461DA69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52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97"/>
    </mc:Choice>
    <mc:Fallback>
      <p:transition spd="slow" advTm="34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81FE16D-0BB9-43FC-A645-3419A195E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5D5D-4AF4-ECF3-B217-912812E04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AU" sz="5200"/>
              <a:t>Step 1: Rating Matrix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966DCCF-F42C-5A6B-656F-7F42135F5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114882"/>
              </p:ext>
            </p:extLst>
          </p:nvPr>
        </p:nvGraphicFramePr>
        <p:xfrm>
          <a:off x="6459250" y="3291879"/>
          <a:ext cx="3023616" cy="1614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04">
                  <a:extLst>
                    <a:ext uri="{9D8B030D-6E8A-4147-A177-3AD203B41FA5}">
                      <a16:colId xmlns:a16="http://schemas.microsoft.com/office/drawing/2014/main" val="4166782518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1317713074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3032112360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822025826"/>
                    </a:ext>
                  </a:extLst>
                </a:gridCol>
              </a:tblGrid>
              <a:tr h="516534">
                <a:tc>
                  <a:txBody>
                    <a:bodyPr/>
                    <a:lstStyle/>
                    <a:p>
                      <a:endParaRPr lang="en-AU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86473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60298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682538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9838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4214C9-EE11-9466-5B3C-B3A42628D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724" y="1669880"/>
            <a:ext cx="4974336" cy="3819532"/>
          </a:xfrm>
        </p:spPr>
        <p:txBody>
          <a:bodyPr/>
          <a:lstStyle/>
          <a:p>
            <a:pPr marL="0" indent="0" defTabSz="950976">
              <a:spcBef>
                <a:spcPts val="1040"/>
              </a:spcBef>
              <a:buNone/>
            </a:pPr>
            <a:r>
              <a:rPr lang="en-AU" sz="29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 = Users</a:t>
            </a:r>
          </a:p>
          <a:p>
            <a:pPr marL="0" indent="0" defTabSz="950976">
              <a:spcBef>
                <a:spcPts val="1040"/>
              </a:spcBef>
              <a:buNone/>
            </a:pPr>
            <a:r>
              <a:rPr lang="en-AU" sz="29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Columns = Movies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A7E38-6804-FBAA-9C88-E17E25893C8E}"/>
              </a:ext>
            </a:extLst>
          </p:cNvPr>
          <p:cNvSpPr txBox="1"/>
          <p:nvPr/>
        </p:nvSpPr>
        <p:spPr>
          <a:xfrm>
            <a:off x="7451989" y="5199319"/>
            <a:ext cx="1181071" cy="29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AU" sz="12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Rating Matrix</a:t>
            </a:r>
            <a:endParaRPr lang="en-AU" sz="1200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DB2D7B9C-D82A-7C2A-DDF3-251AE14FA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7392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8"/>
    </mc:Choice>
    <mc:Fallback>
      <p:transition spd="slow" advTm="2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68638-6394-EC6B-451D-7FCBBC43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AU" sz="5200" dirty="0"/>
              <a:t>Step2: Calculate Average Item Differences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A57430-945E-6CEE-90BE-4143CC009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254123"/>
              </p:ext>
            </p:extLst>
          </p:nvPr>
        </p:nvGraphicFramePr>
        <p:xfrm>
          <a:off x="6943385" y="4031260"/>
          <a:ext cx="4128212" cy="1463040"/>
        </p:xfrm>
        <a:graphic>
          <a:graphicData uri="http://schemas.openxmlformats.org/drawingml/2006/table">
            <a:tbl>
              <a:tblPr/>
              <a:tblGrid>
                <a:gridCol w="1032053">
                  <a:extLst>
                    <a:ext uri="{9D8B030D-6E8A-4147-A177-3AD203B41FA5}">
                      <a16:colId xmlns:a16="http://schemas.microsoft.com/office/drawing/2014/main" val="1623430415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2922996630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3360831430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622388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endParaRPr lang="en-AU" b="1" dirty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 dirty="0">
                          <a:effectLst/>
                        </a:rPr>
                        <a:t>Movie 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>
                          <a:effectLst/>
                        </a:rPr>
                        <a:t>Movie 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>
                          <a:effectLst/>
                        </a:rPr>
                        <a:t>Movie 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42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>
                          <a:effectLst/>
                        </a:rPr>
                        <a:t>Movie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1.50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0.33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3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>
                          <a:effectLst/>
                        </a:rPr>
                        <a:t>Movie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-1.50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-1.50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69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>
                          <a:effectLst/>
                        </a:rPr>
                        <a:t>Movie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-0.33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1.50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5301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168B94-86FB-5D0C-60B8-24D3654F5B5C}"/>
              </a:ext>
            </a:extLst>
          </p:cNvPr>
          <p:cNvSpPr txBox="1"/>
          <p:nvPr/>
        </p:nvSpPr>
        <p:spPr>
          <a:xfrm>
            <a:off x="1375180" y="2597181"/>
            <a:ext cx="5568204" cy="417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AU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the ratings given by users to different pairs of movies.</a:t>
            </a:r>
          </a:p>
          <a:p>
            <a:pPr defTabSz="850392">
              <a:spcAft>
                <a:spcPts val="600"/>
              </a:spcAft>
            </a:pPr>
            <a:r>
              <a:rPr lang="en-AU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calculate the difference between movies where users have rated same movies.</a:t>
            </a:r>
          </a:p>
          <a:p>
            <a:pPr defTabSz="850392">
              <a:spcAft>
                <a:spcPts val="600"/>
              </a:spcAft>
            </a:pPr>
            <a:r>
              <a:rPr lang="en-AU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</a:t>
            </a:r>
          </a:p>
          <a:p>
            <a:pPr defTabSz="850392">
              <a:spcAft>
                <a:spcPts val="600"/>
              </a:spcAft>
            </a:pPr>
            <a:r>
              <a:rPr lang="en-AU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Movie1 and Movie2,  User1 and User2 has rated both the movies,</a:t>
            </a:r>
          </a:p>
          <a:p>
            <a:pPr defTabSz="850392">
              <a:spcAft>
                <a:spcPts val="600"/>
              </a:spcAft>
            </a:pPr>
            <a:r>
              <a:rPr lang="en-AU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average rating difference between them is</a:t>
            </a:r>
          </a:p>
          <a:p>
            <a:pPr defTabSz="850392">
              <a:spcAft>
                <a:spcPts val="600"/>
              </a:spcAft>
            </a:pPr>
            <a:r>
              <a:rPr lang="en-AU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(4-3) + (4-2))/2 = 1.5.</a:t>
            </a:r>
          </a:p>
          <a:p>
            <a:pPr defTabSz="850392">
              <a:spcAft>
                <a:spcPts val="600"/>
              </a:spcAft>
            </a:pPr>
            <a:endParaRPr lang="en-AU" sz="167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50392">
              <a:spcAft>
                <a:spcPts val="600"/>
              </a:spcAft>
            </a:pPr>
            <a:r>
              <a:rPr lang="en-AU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Similarly, for Movie2 and Movie 3 is </a:t>
            </a:r>
          </a:p>
          <a:p>
            <a:pPr defTabSz="850392">
              <a:spcAft>
                <a:spcPts val="600"/>
              </a:spcAft>
            </a:pPr>
            <a:r>
              <a:rPr lang="en-AU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((4-4) + (4-1)) = 1.5</a:t>
            </a:r>
            <a:endParaRPr lang="en-AU" dirty="0"/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A87DD5D5-A646-2E9C-AA77-13DCADE53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319336"/>
              </p:ext>
            </p:extLst>
          </p:nvPr>
        </p:nvGraphicFramePr>
        <p:xfrm>
          <a:off x="7379445" y="1825625"/>
          <a:ext cx="3023616" cy="1614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04">
                  <a:extLst>
                    <a:ext uri="{9D8B030D-6E8A-4147-A177-3AD203B41FA5}">
                      <a16:colId xmlns:a16="http://schemas.microsoft.com/office/drawing/2014/main" val="4166782518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1317713074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3032112360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822025826"/>
                    </a:ext>
                  </a:extLst>
                </a:gridCol>
              </a:tblGrid>
              <a:tr h="516534">
                <a:tc>
                  <a:txBody>
                    <a:bodyPr/>
                    <a:lstStyle/>
                    <a:p>
                      <a:endParaRPr lang="en-AU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86473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60298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682538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983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751A219-83F2-6F8C-CFFB-388473BD4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945" y="1825625"/>
            <a:ext cx="2813554" cy="8574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B1D766-A3C4-BB0F-6262-3FB5E7FA143D}"/>
              </a:ext>
            </a:extLst>
          </p:cNvPr>
          <p:cNvSpPr txBox="1"/>
          <p:nvPr/>
        </p:nvSpPr>
        <p:spPr>
          <a:xfrm>
            <a:off x="8318565" y="3537586"/>
            <a:ext cx="1127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Rating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81B33F-C75A-F86C-EB4C-7B69533046CF}"/>
              </a:ext>
            </a:extLst>
          </p:cNvPr>
          <p:cNvSpPr txBox="1"/>
          <p:nvPr/>
        </p:nvSpPr>
        <p:spPr>
          <a:xfrm>
            <a:off x="8317040" y="5641868"/>
            <a:ext cx="2498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Average Rating Difference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9A82D-F270-6FD1-27A3-5AF1172EEB8B}"/>
              </a:ext>
            </a:extLst>
          </p:cNvPr>
          <p:cNvSpPr txBox="1"/>
          <p:nvPr/>
        </p:nvSpPr>
        <p:spPr>
          <a:xfrm>
            <a:off x="1375180" y="1573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8026" indent="-208026" defTabSz="832104">
              <a:spcBef>
                <a:spcPts val="9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Mathematical Formula:</a:t>
            </a: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4DDCFEF-CF35-6E5F-7E20-30C9C8903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614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90"/>
    </mc:Choice>
    <mc:Fallback>
      <p:transition spd="slow" advTm="73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957F9-488E-A838-6EEE-B4793FE3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/>
              <a:t>Step3: Predict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1FBE9-BBE2-5366-E22E-2BFF4F193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581" y="2198359"/>
            <a:ext cx="9614838" cy="3978604"/>
          </a:xfrm>
        </p:spPr>
        <p:txBody>
          <a:bodyPr>
            <a:normAutofit/>
          </a:bodyPr>
          <a:lstStyle/>
          <a:p>
            <a:pPr marL="208026" indent="-208026" defTabSz="832104">
              <a:spcBef>
                <a:spcPts val="910"/>
              </a:spcBef>
            </a:pPr>
            <a:r>
              <a:rPr lang="en-US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Mathematical Formula:</a:t>
            </a:r>
          </a:p>
          <a:p>
            <a:pPr marL="208026" indent="-208026" defTabSz="832104">
              <a:spcBef>
                <a:spcPts val="910"/>
              </a:spcBef>
            </a:pPr>
            <a:endParaRPr lang="en-US" sz="163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8026" indent="-208026" defTabSz="832104">
              <a:spcBef>
                <a:spcPts val="910"/>
              </a:spcBef>
            </a:pPr>
            <a:endParaRPr lang="en-US" sz="163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8026" indent="-208026" defTabSz="832104">
              <a:spcBef>
                <a:spcPts val="910"/>
              </a:spcBef>
            </a:pPr>
            <a:endParaRPr lang="en-US" sz="163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8026" indent="-208026" defTabSz="832104">
              <a:spcBef>
                <a:spcPts val="910"/>
              </a:spcBef>
            </a:pPr>
            <a:r>
              <a:rPr lang="en-US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to predict User 3's rating for Movie 2:</a:t>
            </a:r>
          </a:p>
          <a:p>
            <a:pPr marL="0" indent="0" defTabSz="832104">
              <a:spcBef>
                <a:spcPts val="910"/>
              </a:spcBef>
              <a:buNone/>
            </a:pPr>
            <a:endParaRPr lang="en-US" sz="163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8026" indent="-208026" defTabSz="832104">
              <a:spcBef>
                <a:spcPts val="910"/>
              </a:spcBef>
            </a:pPr>
            <a:r>
              <a:rPr lang="en-US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predicted rating ‘-’, Movie2 for User3 is </a:t>
            </a:r>
          </a:p>
          <a:p>
            <a:pPr marL="208026" indent="-208026" defTabSz="832104">
              <a:spcBef>
                <a:spcPts val="910"/>
              </a:spcBef>
            </a:pPr>
            <a:r>
              <a:rPr lang="en-US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((1.5 + 2) + (1.5) +3))/2 = 4</a:t>
            </a:r>
            <a:endParaRPr lang="en-AU" sz="18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52CBDE3-738A-D25B-AB3F-56C0652EE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776963"/>
              </p:ext>
            </p:extLst>
          </p:nvPr>
        </p:nvGraphicFramePr>
        <p:xfrm>
          <a:off x="6714693" y="3974976"/>
          <a:ext cx="4128212" cy="1463040"/>
        </p:xfrm>
        <a:graphic>
          <a:graphicData uri="http://schemas.openxmlformats.org/drawingml/2006/table">
            <a:tbl>
              <a:tblPr/>
              <a:tblGrid>
                <a:gridCol w="1032053">
                  <a:extLst>
                    <a:ext uri="{9D8B030D-6E8A-4147-A177-3AD203B41FA5}">
                      <a16:colId xmlns:a16="http://schemas.microsoft.com/office/drawing/2014/main" val="1623430415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2922996630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3360831430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622388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endParaRPr lang="en-AU" b="1" dirty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 dirty="0">
                          <a:effectLst/>
                        </a:rPr>
                        <a:t>Movie 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>
                          <a:effectLst/>
                        </a:rPr>
                        <a:t>Movie 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>
                          <a:effectLst/>
                        </a:rPr>
                        <a:t>Movie 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42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>
                          <a:effectLst/>
                        </a:rPr>
                        <a:t>Movie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  <a:highlight>
                            <a:srgbClr val="FFFF00"/>
                          </a:highlight>
                        </a:rPr>
                        <a:t>1.50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0.33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3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>
                          <a:effectLst/>
                        </a:rPr>
                        <a:t>Movie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-1.50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-1.50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69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>
                          <a:effectLst/>
                        </a:rPr>
                        <a:t>Movie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-0.33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  <a:highlight>
                            <a:srgbClr val="FFFF00"/>
                          </a:highlight>
                        </a:rPr>
                        <a:t>1.50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530138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102F9375-F8C6-71F9-4B7B-24D02BB87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601152"/>
              </p:ext>
            </p:extLst>
          </p:nvPr>
        </p:nvGraphicFramePr>
        <p:xfrm>
          <a:off x="7139625" y="1825625"/>
          <a:ext cx="3023616" cy="1614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04">
                  <a:extLst>
                    <a:ext uri="{9D8B030D-6E8A-4147-A177-3AD203B41FA5}">
                      <a16:colId xmlns:a16="http://schemas.microsoft.com/office/drawing/2014/main" val="4166782518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1317713074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3032112360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822025826"/>
                    </a:ext>
                  </a:extLst>
                </a:gridCol>
              </a:tblGrid>
              <a:tr h="516534">
                <a:tc>
                  <a:txBody>
                    <a:bodyPr/>
                    <a:lstStyle/>
                    <a:p>
                      <a:endParaRPr lang="en-AU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86473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60298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682538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9838"/>
                  </a:ext>
                </a:extLst>
              </a:tr>
            </a:tbl>
          </a:graphicData>
        </a:graphic>
      </p:graphicFrame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86EAFB6-6AD0-6C97-CC8D-72A3CDFC4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760" y="2563575"/>
            <a:ext cx="2000125" cy="845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06D829-F07E-2F03-7C07-A7F66E46B08A}"/>
              </a:ext>
            </a:extLst>
          </p:cNvPr>
          <p:cNvSpPr txBox="1"/>
          <p:nvPr/>
        </p:nvSpPr>
        <p:spPr>
          <a:xfrm>
            <a:off x="8065928" y="3384980"/>
            <a:ext cx="1031156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AU" sz="10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Rating Matrix</a:t>
            </a:r>
            <a:endParaRPr lang="en-AU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EF752-2585-B78E-6F64-0602BDAE6E02}"/>
              </a:ext>
            </a:extLst>
          </p:cNvPr>
          <p:cNvSpPr txBox="1"/>
          <p:nvPr/>
        </p:nvSpPr>
        <p:spPr>
          <a:xfrm>
            <a:off x="7941900" y="5436071"/>
            <a:ext cx="2284255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AU" sz="10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Rating Difference</a:t>
            </a:r>
            <a:endParaRPr lang="en-AU" sz="1200"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CA99362F-1F28-8EB8-6843-1BC87D903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708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59"/>
    </mc:Choice>
    <mc:Fallback>
      <p:transition spd="slow" advTm="50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BF362-38C7-0974-AC56-22AB6190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AU" sz="4800"/>
              <a:t>Weighted Slope One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A1773D-92A0-4C07-2CA4-411B5397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AU" sz="2400" dirty="0"/>
              <a:t>Extension of Slope One Schema</a:t>
            </a:r>
          </a:p>
          <a:p>
            <a:r>
              <a:rPr lang="en-AU" sz="2400" dirty="0"/>
              <a:t>Assigns weights to the item differences based on the similarity of users who provided those ratings.</a:t>
            </a:r>
          </a:p>
          <a:p>
            <a:r>
              <a:rPr lang="en-AU" sz="2400" dirty="0"/>
              <a:t>High similarity between 2 users: Higher weight</a:t>
            </a:r>
          </a:p>
          <a:p>
            <a:r>
              <a:rPr lang="en-AU" sz="2400" dirty="0"/>
              <a:t>Low similarity between 2 users: Lower weight</a:t>
            </a:r>
          </a:p>
          <a:p>
            <a:endParaRPr lang="en-AU" sz="2400" dirty="0"/>
          </a:p>
          <a:p>
            <a:endParaRPr lang="en-AU" sz="2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9E2BB65-11EA-0521-C70B-082CF6B5E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871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86"/>
    </mc:Choice>
    <mc:Fallback>
      <p:transition spd="slow" advTm="33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5431-C222-E6B9-5FFF-5B82655E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AU" sz="4000"/>
              <a:t>Calculate weights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98DDD-3DCD-8F99-1DEF-A0381784C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744" y="2335771"/>
            <a:ext cx="5555260" cy="3937013"/>
          </a:xfrm>
        </p:spPr>
        <p:txBody>
          <a:bodyPr/>
          <a:lstStyle/>
          <a:p>
            <a:pPr marL="171450" indent="-171450" defTabSz="685800">
              <a:spcBef>
                <a:spcPts val="750"/>
              </a:spcBef>
            </a:pPr>
            <a:r>
              <a:rPr lang="en-AU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the weight is basically the number of items which are similarly co-rated by 2 users.</a:t>
            </a:r>
          </a:p>
          <a:p>
            <a:pPr marL="171450" indent="-171450" defTabSz="685800">
              <a:spcBef>
                <a:spcPts val="750"/>
              </a:spcBef>
            </a:pPr>
            <a:endParaRPr lang="en-AU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AU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Movie1 and Movie2, 2 users (</a:t>
            </a:r>
            <a:r>
              <a:rPr lang="en-AU" sz="2100" dirty="0"/>
              <a:t>User1 and User2)</a:t>
            </a:r>
            <a:r>
              <a:rPr lang="en-AU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rated similarly. Therefore, weight is 2.</a:t>
            </a:r>
            <a:endParaRPr lang="en-AU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6FD0DF5-578F-4AC5-EC52-E9AAEDD45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07736"/>
              </p:ext>
            </p:extLst>
          </p:nvPr>
        </p:nvGraphicFramePr>
        <p:xfrm>
          <a:off x="7543096" y="1737360"/>
          <a:ext cx="3023616" cy="1614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04">
                  <a:extLst>
                    <a:ext uri="{9D8B030D-6E8A-4147-A177-3AD203B41FA5}">
                      <a16:colId xmlns:a16="http://schemas.microsoft.com/office/drawing/2014/main" val="4166782518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1317713074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3032112360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822025826"/>
                    </a:ext>
                  </a:extLst>
                </a:gridCol>
              </a:tblGrid>
              <a:tr h="516534">
                <a:tc>
                  <a:txBody>
                    <a:bodyPr/>
                    <a:lstStyle/>
                    <a:p>
                      <a:endParaRPr lang="en-AU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86473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60298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682538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983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53EFADB-BAA0-A549-8326-C2F8892382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36664"/>
              </p:ext>
            </p:extLst>
          </p:nvPr>
        </p:nvGraphicFramePr>
        <p:xfrm>
          <a:off x="7081937" y="3809068"/>
          <a:ext cx="4128212" cy="1463040"/>
        </p:xfrm>
        <a:graphic>
          <a:graphicData uri="http://schemas.openxmlformats.org/drawingml/2006/table">
            <a:tbl>
              <a:tblPr/>
              <a:tblGrid>
                <a:gridCol w="1032053">
                  <a:extLst>
                    <a:ext uri="{9D8B030D-6E8A-4147-A177-3AD203B41FA5}">
                      <a16:colId xmlns:a16="http://schemas.microsoft.com/office/drawing/2014/main" val="1623430415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2922996630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3360831430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622388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endParaRPr lang="en-AU" b="1" dirty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 dirty="0">
                          <a:effectLst/>
                        </a:rPr>
                        <a:t>Movie 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>
                          <a:effectLst/>
                        </a:rPr>
                        <a:t>Movie 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>
                          <a:effectLst/>
                        </a:rPr>
                        <a:t>Movie 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42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 b="1">
                          <a:effectLst/>
                        </a:rPr>
                        <a:t>Movie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3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 b="1">
                          <a:effectLst/>
                        </a:rPr>
                        <a:t>Movie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69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 b="1" dirty="0">
                          <a:effectLst/>
                        </a:rPr>
                        <a:t>Movie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5301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32E3AB-67F3-A9AF-8C6E-8543E3B221D3}"/>
              </a:ext>
            </a:extLst>
          </p:cNvPr>
          <p:cNvSpPr txBox="1"/>
          <p:nvPr/>
        </p:nvSpPr>
        <p:spPr>
          <a:xfrm>
            <a:off x="8468788" y="3326777"/>
            <a:ext cx="851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AU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Rating Matrix</a:t>
            </a:r>
            <a:endParaRPr lang="en-AU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A7A6-0EB4-DD5F-1E61-76B006D44E8A}"/>
              </a:ext>
            </a:extLst>
          </p:cNvPr>
          <p:cNvSpPr txBox="1"/>
          <p:nvPr/>
        </p:nvSpPr>
        <p:spPr>
          <a:xfrm>
            <a:off x="8681300" y="5345006"/>
            <a:ext cx="1885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A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Weights</a:t>
            </a:r>
            <a:endParaRPr lang="en-AU" sz="1200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3DE18BD-041C-042F-568A-2F66E2C056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380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73"/>
    </mc:Choice>
    <mc:Fallback>
      <p:transition spd="slow" advTm="29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0931F-FFD8-2955-A26E-DFD6BEB3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AU" sz="4800"/>
              <a:t>Prediction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16675-A3E5-9F54-40E3-7F420154B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4612" y="3245777"/>
            <a:ext cx="3115834" cy="1104154"/>
          </a:xfrm>
        </p:spPr>
      </p:pic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DF92ADE9-C5A7-6908-ECC2-921B943F4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625312"/>
              </p:ext>
            </p:extLst>
          </p:nvPr>
        </p:nvGraphicFramePr>
        <p:xfrm>
          <a:off x="7262893" y="2600828"/>
          <a:ext cx="3023616" cy="1614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04">
                  <a:extLst>
                    <a:ext uri="{9D8B030D-6E8A-4147-A177-3AD203B41FA5}">
                      <a16:colId xmlns:a16="http://schemas.microsoft.com/office/drawing/2014/main" val="4166782518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1317713074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3032112360"/>
                    </a:ext>
                  </a:extLst>
                </a:gridCol>
                <a:gridCol w="755904">
                  <a:extLst>
                    <a:ext uri="{9D8B030D-6E8A-4147-A177-3AD203B41FA5}">
                      <a16:colId xmlns:a16="http://schemas.microsoft.com/office/drawing/2014/main" val="822025826"/>
                    </a:ext>
                  </a:extLst>
                </a:gridCol>
              </a:tblGrid>
              <a:tr h="516534">
                <a:tc>
                  <a:txBody>
                    <a:bodyPr/>
                    <a:lstStyle/>
                    <a:p>
                      <a:endParaRPr lang="en-AU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Movie3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86473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602986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682538"/>
                  </a:ext>
                </a:extLst>
              </a:tr>
              <a:tr h="365879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User3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98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2FCF628-C1A1-19BF-0695-34768CAD7C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4328205"/>
              </p:ext>
            </p:extLst>
          </p:nvPr>
        </p:nvGraphicFramePr>
        <p:xfrm>
          <a:off x="6822361" y="4618636"/>
          <a:ext cx="4128212" cy="1463040"/>
        </p:xfrm>
        <a:graphic>
          <a:graphicData uri="http://schemas.openxmlformats.org/drawingml/2006/table">
            <a:tbl>
              <a:tblPr/>
              <a:tblGrid>
                <a:gridCol w="1032053">
                  <a:extLst>
                    <a:ext uri="{9D8B030D-6E8A-4147-A177-3AD203B41FA5}">
                      <a16:colId xmlns:a16="http://schemas.microsoft.com/office/drawing/2014/main" val="1623430415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2922996630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3360831430"/>
                    </a:ext>
                  </a:extLst>
                </a:gridCol>
                <a:gridCol w="1032053">
                  <a:extLst>
                    <a:ext uri="{9D8B030D-6E8A-4147-A177-3AD203B41FA5}">
                      <a16:colId xmlns:a16="http://schemas.microsoft.com/office/drawing/2014/main" val="622388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endParaRPr lang="en-AU" b="1" dirty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 dirty="0">
                          <a:effectLst/>
                        </a:rPr>
                        <a:t>Movie 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>
                          <a:effectLst/>
                        </a:rPr>
                        <a:t>Movie 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b="1">
                          <a:effectLst/>
                        </a:rPr>
                        <a:t>Movie 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42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 b="1">
                          <a:effectLst/>
                        </a:rPr>
                        <a:t>Movie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03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 b="1">
                          <a:effectLst/>
                        </a:rPr>
                        <a:t>Movie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69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AU" b="1" dirty="0">
                          <a:effectLst/>
                        </a:rPr>
                        <a:t>Movie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5301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D7A89B-4A4F-3543-D576-F2F5B74822F8}"/>
              </a:ext>
            </a:extLst>
          </p:cNvPr>
          <p:cNvSpPr txBox="1"/>
          <p:nvPr/>
        </p:nvSpPr>
        <p:spPr>
          <a:xfrm>
            <a:off x="2368017" y="4790417"/>
            <a:ext cx="35135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A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prediction for User3’s Movie2 will be</a:t>
            </a:r>
          </a:p>
          <a:p>
            <a:pPr defTabSz="630936">
              <a:spcAft>
                <a:spcPts val="600"/>
              </a:spcAft>
            </a:pPr>
            <a:endParaRPr lang="en-AU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30936">
              <a:spcAft>
                <a:spcPts val="600"/>
              </a:spcAft>
            </a:pPr>
            <a:r>
              <a:rPr lang="en-A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(( 1.5 + 2) *2 + (1.5 +3)*2)/4 = 4</a:t>
            </a:r>
            <a:endParaRPr lang="en-A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69854-5822-BFD1-F5D4-121AE6531E0D}"/>
              </a:ext>
            </a:extLst>
          </p:cNvPr>
          <p:cNvSpPr txBox="1"/>
          <p:nvPr/>
        </p:nvSpPr>
        <p:spPr>
          <a:xfrm>
            <a:off x="8319223" y="4239538"/>
            <a:ext cx="910955" cy="22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AU" sz="8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Rating Matrix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97DE2-25D4-D17F-E55E-6DFED52EC92B}"/>
              </a:ext>
            </a:extLst>
          </p:cNvPr>
          <p:cNvSpPr txBox="1"/>
          <p:nvPr/>
        </p:nvSpPr>
        <p:spPr>
          <a:xfrm>
            <a:off x="7904670" y="6034488"/>
            <a:ext cx="1740062" cy="21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AU" sz="8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Rating Difference</a:t>
            </a:r>
            <a:endParaRPr lang="en-AU" sz="120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062DD0C-EBAB-1316-2FDE-E52104A6A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3393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49"/>
    </mc:Choice>
    <mc:Fallback>
      <p:transition spd="slow" advTm="25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43C3F-AED6-1D7D-5A36-DBD88FD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AU" sz="4800"/>
              <a:t>Personalized weighted Slope One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AEE734-7A7B-6777-E9D1-3534AC3C56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45064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67D3AF84-669F-7DDA-BBE4-9093A9EEB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346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40"/>
    </mc:Choice>
    <mc:Fallback>
      <p:transition spd="slow" advTm="21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851</Words>
  <Application>Microsoft Office PowerPoint</Application>
  <PresentationFormat>Widescreen</PresentationFormat>
  <Paragraphs>216</Paragraphs>
  <Slides>13</Slides>
  <Notes>3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Slope One Algorithm</vt:lpstr>
      <vt:lpstr>Slope One Schema</vt:lpstr>
      <vt:lpstr>Step 1: Rating Matrix</vt:lpstr>
      <vt:lpstr>Step2: Calculate Average Item Differences</vt:lpstr>
      <vt:lpstr>Step3: Predict Ratings</vt:lpstr>
      <vt:lpstr>Weighted Slope One</vt:lpstr>
      <vt:lpstr>Calculate weights</vt:lpstr>
      <vt:lpstr>Prediction</vt:lpstr>
      <vt:lpstr>Personalized weighted Slope One </vt:lpstr>
      <vt:lpstr>Personalized Weighted Slope One in Assignment3</vt:lpstr>
      <vt:lpstr>How lambda affects the result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Slope One Algorithm</dc:title>
  <dc:creator>Vignesh Kumar</dc:creator>
  <cp:lastModifiedBy>Vignesh Kumar</cp:lastModifiedBy>
  <cp:revision>2</cp:revision>
  <dcterms:created xsi:type="dcterms:W3CDTF">2023-06-11T08:30:49Z</dcterms:created>
  <dcterms:modified xsi:type="dcterms:W3CDTF">2023-06-11T18:05:12Z</dcterms:modified>
</cp:coreProperties>
</file>